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 smtClean="0"/>
              <a:t>12</a:t>
            </a:r>
          </a:p>
          <a:p>
            <a:r>
              <a:rPr lang="en-US" b="1" cap="small"/>
              <a:t>Determining the Baseline Budget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6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6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66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66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6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6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660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6600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6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660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66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d>
                      <m:r>
                        <a:rPr lang="en-US" sz="660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6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6600">
                              <a:latin typeface="Cambria Math" panose="02040503050406030204" pitchFamily="18" charset="0"/>
                            </a:rPr>
                            <m:t>(1+</m:t>
                          </m:r>
                          <m:r>
                            <a:rPr lang="en-US" sz="6600" i="1"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en-US" sz="660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6600">
                              <a:latin typeface="Cambria Math" panose="02040503050406030204" pitchFamily="18" charset="0"/>
                            </a:rPr>
                            <m:t>(1+</m:t>
                          </m:r>
                          <m:r>
                            <a:rPr lang="en-US" sz="66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660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660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3997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Table 12.1 Calculations of a Baseline Budget for Garden City Day Care Center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2912064"/>
              </p:ext>
            </p:extLst>
          </p:nvPr>
        </p:nvGraphicFramePr>
        <p:xfrm>
          <a:off x="501039" y="3131507"/>
          <a:ext cx="10997854" cy="1950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1007"/>
                <a:gridCol w="968239"/>
                <a:gridCol w="1117648"/>
                <a:gridCol w="968239"/>
                <a:gridCol w="1030840"/>
                <a:gridCol w="968239"/>
                <a:gridCol w="910645"/>
                <a:gridCol w="790450"/>
                <a:gridCol w="1019154"/>
                <a:gridCol w="1063393"/>
              </a:tblGrid>
              <a:tr h="4088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Label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FY 2014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Reductions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Net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Annualized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Net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Inflation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Service Units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Efficiency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Computed Baseline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093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Total Contracts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$132,291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$2,200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$130,091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$16,600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$146,691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1.01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$148,144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2093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Total Miscellaneous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$10,000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$10,000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$10,000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1.01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$10,099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2093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Total Facility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$66,200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$66,200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$66,200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1.01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$66,855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2093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Total Equipment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$28,000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$23,000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$5,000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$5,000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1.01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$5,050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2093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Total Other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$11,260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$4,600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$6,660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$6,660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1.01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$6,726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2093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Total Nonpersonnel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$247,751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$29,800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$217,951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$16,600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$234,551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$236,873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8394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4800">
                              <a:latin typeface="Cambria Math" panose="02040503050406030204" pitchFamily="18" charset="0"/>
                            </a:rPr>
                            <m:t>Staffing</m:t>
                          </m:r>
                        </m:e>
                        <m:sub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48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4800">
                              <a:latin typeface="Cambria Math" panose="02040503050406030204" pitchFamily="18" charset="0"/>
                            </a:rPr>
                            <m:t>Staffing</m:t>
                          </m:r>
                        </m:e>
                        <m:sub>
                          <m:r>
                            <a:rPr lang="en-US" sz="480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4800">
                          <a:latin typeface="Cambria Math" panose="02040503050406030204" pitchFamily="18" charset="0"/>
                        </a:rPr>
                        <m:t>×(</m:t>
                      </m:r>
                      <m:f>
                        <m:f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4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8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48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4800">
                          <a:latin typeface="Cambria Math" panose="02040503050406030204" pitchFamily="18" charset="0"/>
                        </a:rPr>
                        <m:t>)×(1+</m:t>
                      </m:r>
                      <m:r>
                        <a:rPr lang="en-US" sz="4800" i="1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sz="48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480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697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some elements of establishing a baseline budget</a:t>
            </a:r>
          </a:p>
          <a:p>
            <a:pPr lvl="0"/>
            <a:r>
              <a:rPr lang="en-US" dirty="0"/>
              <a:t>Estimate other elements of the agency’s core budget from the perspective of the agency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227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9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6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960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9600">
                          <a:latin typeface="Cambria Math" panose="02040503050406030204" pitchFamily="18" charset="0"/>
                        </a:rPr>
                        <m:t>=12</m:t>
                      </m:r>
                      <m:f>
                        <m:fPr>
                          <m:ctrlPr>
                            <a:rPr lang="en-US" sz="9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9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6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96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sub>
                          </m:sSub>
                        </m:num>
                        <m:den>
                          <m:r>
                            <a:rPr lang="en-US" sz="9600" i="1">
                              <a:latin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</m:oMath>
                  </m:oMathPara>
                </a14:m>
                <a:endParaRPr lang="en-US" sz="960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7842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E</a:t>
            </a:r>
            <a:r>
              <a:rPr lang="en-US" baseline="-25000" dirty="0"/>
              <a:t>C</a:t>
            </a:r>
            <a:r>
              <a:rPr lang="en-US" dirty="0"/>
              <a:t> = current expenditures (small, infrequent items), year-to-date;</a:t>
            </a:r>
          </a:p>
          <a:p>
            <a:r>
              <a:rPr lang="en-US" i="1" dirty="0"/>
              <a:t>E</a:t>
            </a:r>
            <a:r>
              <a:rPr lang="en-US" baseline="-25000" dirty="0"/>
              <a:t>F</a:t>
            </a:r>
            <a:r>
              <a:rPr lang="en-US" dirty="0"/>
              <a:t> = estimate of future expenditures (small, infrequent items); and</a:t>
            </a:r>
          </a:p>
          <a:p>
            <a:r>
              <a:rPr lang="en-US" i="1" dirty="0"/>
              <a:t>M</a:t>
            </a:r>
            <a:r>
              <a:rPr lang="en-US" dirty="0"/>
              <a:t> = months over which </a:t>
            </a:r>
            <a:r>
              <a:rPr lang="en-US" i="1" dirty="0"/>
              <a:t>E</a:t>
            </a:r>
            <a:r>
              <a:rPr lang="en-US" baseline="-25000" dirty="0"/>
              <a:t>C</a:t>
            </a:r>
            <a:r>
              <a:rPr lang="en-US" dirty="0"/>
              <a:t> is reported.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767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8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88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880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lang="en-US" sz="880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88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8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88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880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880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8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8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88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880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</m:sub>
                          </m:sSub>
                          <m:r>
                            <a:rPr lang="en-US" sz="8800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8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88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880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8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88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88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sub>
                          </m:sSub>
                          <m:r>
                            <a:rPr lang="en-US" sz="8800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8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88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88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2888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E</a:t>
            </a:r>
            <a:r>
              <a:rPr lang="en-US" dirty="0"/>
              <a:t>ʹ</a:t>
            </a:r>
            <a:r>
              <a:rPr lang="en-US" baseline="-25000" dirty="0"/>
              <a:t>F</a:t>
            </a:r>
            <a:r>
              <a:rPr lang="en-US" dirty="0"/>
              <a:t> = Adjusted estimate of future expenditures (small, infrequent items),</a:t>
            </a:r>
          </a:p>
          <a:p>
            <a:r>
              <a:rPr lang="en-US" i="1" dirty="0"/>
              <a:t>P</a:t>
            </a:r>
            <a:r>
              <a:rPr lang="en-US" baseline="-25000" dirty="0"/>
              <a:t>C</a:t>
            </a:r>
            <a:r>
              <a:rPr lang="en-US" dirty="0"/>
              <a:t> = Authorized current employees,</a:t>
            </a:r>
          </a:p>
          <a:p>
            <a:r>
              <a:rPr lang="en-US" i="1" dirty="0"/>
              <a:t>P</a:t>
            </a:r>
            <a:r>
              <a:rPr lang="en-US" baseline="-25000" dirty="0"/>
              <a:t>F</a:t>
            </a:r>
            <a:r>
              <a:rPr lang="en-US" dirty="0"/>
              <a:t> = Planned authorized future employees,</a:t>
            </a:r>
          </a:p>
          <a:p>
            <a:r>
              <a:rPr lang="en-US" i="1" dirty="0"/>
              <a:t>V</a:t>
            </a:r>
            <a:r>
              <a:rPr lang="en-US" baseline="-25000" dirty="0"/>
              <a:t>C</a:t>
            </a:r>
            <a:r>
              <a:rPr lang="en-US" dirty="0"/>
              <a:t> = Current vacancy rate (anticipated for the year), and</a:t>
            </a:r>
          </a:p>
          <a:p>
            <a:r>
              <a:rPr lang="en-US" i="1" dirty="0"/>
              <a:t>V</a:t>
            </a:r>
            <a:r>
              <a:rPr lang="en-US" baseline="-25000" dirty="0"/>
              <a:t>F</a:t>
            </a:r>
            <a:r>
              <a:rPr lang="en-US" dirty="0"/>
              <a:t> = Estimated future vacancy rate.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491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jurisdiction may do any of the following: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Budget for inflation centrally.</a:t>
            </a:r>
          </a:p>
          <a:p>
            <a:pPr lvl="0"/>
            <a:r>
              <a:rPr lang="en-US" dirty="0"/>
              <a:t>Specify an inflation rate to use.</a:t>
            </a:r>
          </a:p>
          <a:p>
            <a:pPr lvl="0"/>
            <a:r>
              <a:rPr lang="en-US" dirty="0"/>
              <a:t>Allow the use of published inflators.</a:t>
            </a:r>
          </a:p>
          <a:p>
            <a:pPr lvl="0"/>
            <a:r>
              <a:rPr lang="en-US" dirty="0"/>
              <a:t>Disallow all consideration of inflation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699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9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6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96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96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9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6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960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9600">
                          <a:latin typeface="Cambria Math" panose="02040503050406030204" pitchFamily="18" charset="0"/>
                        </a:rPr>
                        <m:t>×(1+</m:t>
                      </m:r>
                      <m:r>
                        <a:rPr lang="en-US" sz="96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96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960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771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8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8000" i="1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8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8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sz="8000" i="1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8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8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8000" i="1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sz="8000" i="1"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d>
                  </m:oMath>
                </a14:m>
                <a:r>
                  <a:rPr lang="en-US" sz="8000" i="1" dirty="0"/>
                  <a:t>×(1+U)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86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243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270</Words>
  <Application>Microsoft Office PowerPoint</Application>
  <PresentationFormat>Widescreen</PresentationFormat>
  <Paragraphs>93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Times New Roman</vt:lpstr>
      <vt:lpstr>Office Theme</vt:lpstr>
      <vt:lpstr>Budget Tools 2nd Ed.</vt:lpstr>
      <vt:lpstr>Learning Objectives: </vt:lpstr>
      <vt:lpstr>PowerPoint Presentation</vt:lpstr>
      <vt:lpstr>PowerPoint Presentation</vt:lpstr>
      <vt:lpstr>PowerPoint Presentation</vt:lpstr>
      <vt:lpstr>PowerPoint Presentation</vt:lpstr>
      <vt:lpstr>A jurisdiction may do any of the following: </vt:lpstr>
      <vt:lpstr>PowerPoint Presentation</vt:lpstr>
      <vt:lpstr>PowerPoint Presentation</vt:lpstr>
      <vt:lpstr>PowerPoint Presentation</vt:lpstr>
      <vt:lpstr>Table 12.1 Calculations of a Baseline Budget for Garden City Day Care Center 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14</cp:revision>
  <dcterms:created xsi:type="dcterms:W3CDTF">2014-08-08T22:51:06Z</dcterms:created>
  <dcterms:modified xsi:type="dcterms:W3CDTF">2014-08-09T19:53:06Z</dcterms:modified>
</cp:coreProperties>
</file>